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26" r:id="rId1"/>
  </p:sldMasterIdLst>
  <p:notesMasterIdLst>
    <p:notesMasterId r:id="rId17"/>
  </p:notesMasterIdLst>
  <p:sldIdLst>
    <p:sldId id="256" r:id="rId2"/>
    <p:sldId id="257" r:id="rId3"/>
    <p:sldId id="259" r:id="rId4"/>
    <p:sldId id="269" r:id="rId5"/>
    <p:sldId id="258" r:id="rId6"/>
    <p:sldId id="270" r:id="rId7"/>
    <p:sldId id="271" r:id="rId8"/>
    <p:sldId id="260" r:id="rId9"/>
    <p:sldId id="268" r:id="rId10"/>
    <p:sldId id="267" r:id="rId11"/>
    <p:sldId id="263" r:id="rId12"/>
    <p:sldId id="272" r:id="rId13"/>
    <p:sldId id="264" r:id="rId14"/>
    <p:sldId id="265" r:id="rId15"/>
    <p:sldId id="262" r:id="rId16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6433" autoAdjust="0"/>
  </p:normalViewPr>
  <p:slideViewPr>
    <p:cSldViewPr snapToGrid="0">
      <p:cViewPr varScale="1">
        <p:scale>
          <a:sx n="119" d="100"/>
          <a:sy n="119" d="100"/>
        </p:scale>
        <p:origin x="216" y="1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21BCBC-1D22-4E2C-B66F-498EC3EE3B32}" type="datetimeFigureOut">
              <a:rPr lang="pt-PT" smtClean="0"/>
              <a:t>20/07/2021</a:t>
            </a:fld>
            <a:endParaRPr lang="pt-PT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PT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68A4D6-A5DD-4153-87A7-B021BEEE03C6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592296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68A4D6-A5DD-4153-87A7-B021BEEE03C6}" type="slidenum">
              <a:rPr lang="pt-PT" smtClean="0"/>
              <a:t>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052403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pt-PT"/>
              <a:t>Clique para editar o estilo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PT"/>
              <a:t>Faça clique para editar o estilo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BE6B065E-53EF-453A-A23E-373011FB3700}" type="datetime1">
              <a:rPr lang="pt-PT" smtClean="0"/>
              <a:t>20/07/2021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8880C9D9-2477-4696-9376-C922EAD71C8B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2316567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grafia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pt-PT"/>
              <a:t>Clique para editar o estilo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98866-7542-4BCD-8A54-19D3F87BB08E}" type="datetime1">
              <a:rPr lang="pt-PT" smtClean="0"/>
              <a:t>20/07/2021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0C9D9-2477-4696-9376-C922EAD71C8B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6029400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pt-PT"/>
              <a:t>Clique para editar o estilo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6767CE-5E84-4E8E-8475-AFBA139A5FE6}" type="datetime1">
              <a:rPr lang="pt-PT" smtClean="0"/>
              <a:t>20/07/2021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0C9D9-2477-4696-9376-C922EAD71C8B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2232079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pt-PT"/>
              <a:t>Clique para editar o estilo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59ABC-826D-4AD1-A323-C0F3530BE60A}" type="datetime1">
              <a:rPr lang="pt-PT" smtClean="0"/>
              <a:t>20/07/2021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0C9D9-2477-4696-9376-C922EAD71C8B}" type="slidenum">
              <a:rPr lang="pt-PT" smtClean="0"/>
              <a:t>‹#›</a:t>
            </a:fld>
            <a:endParaRPr lang="pt-PT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535163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pt-PT"/>
              <a:t>Clique para editar o estilo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C2F039-F6B0-482B-B091-AC0938F39502}" type="datetime1">
              <a:rPr lang="pt-PT" smtClean="0"/>
              <a:t>20/07/2021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0C9D9-2477-4696-9376-C922EAD71C8B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0800546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pt-PT"/>
              <a:t>Clique para editar o estilo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26DD6-5B9C-468C-BDCD-F29EBA86D452}" type="datetime1">
              <a:rPr lang="pt-PT" smtClean="0"/>
              <a:t>20/07/2021</a:t>
            </a:fld>
            <a:endParaRPr lang="pt-P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0C9D9-2477-4696-9376-C922EAD71C8B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9685437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na de 3 Image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pt-PT"/>
              <a:t>Clique para editar o estilo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E9AED-0FE7-404D-9639-10E87B0ED5B1}" type="datetime1">
              <a:rPr lang="pt-PT" smtClean="0"/>
              <a:t>20/07/2021</a:t>
            </a:fld>
            <a:endParaRPr lang="pt-P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0C9D9-2477-4696-9376-C922EAD71C8B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2457433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3FCD46-C8FE-4E60-B88A-EB6B8EE9775E}" type="datetime1">
              <a:rPr lang="pt-PT" smtClean="0"/>
              <a:t>20/07/2021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0C9D9-2477-4696-9376-C922EAD71C8B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84653474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pt-PT"/>
              <a:t>Clique para editar o estilo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186A9-61E7-49A0-B769-67812ACC4049}" type="datetime1">
              <a:rPr lang="pt-PT" smtClean="0"/>
              <a:t>20/07/2021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0C9D9-2477-4696-9376-C922EAD71C8B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217091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2AA55-E428-4089-B354-1B0615C8CF3C}" type="datetime1">
              <a:rPr lang="pt-PT" smtClean="0"/>
              <a:t>20/07/2021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0C9D9-2477-4696-9376-C922EAD71C8B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8553905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pt-PT"/>
              <a:t>Clique para editar o estilo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23C5D-9280-44B5-80D3-69DD4C9C898F}" type="datetime1">
              <a:rPr lang="pt-PT" smtClean="0"/>
              <a:t>20/07/2021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0C9D9-2477-4696-9376-C922EAD71C8B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6626390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17EBF-C4F9-400C-8180-87E9BCFEC71E}" type="datetime1">
              <a:rPr lang="pt-PT" smtClean="0"/>
              <a:t>20/07/2021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0C9D9-2477-4696-9376-C922EAD71C8B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3773219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pt-PT"/>
              <a:t>Clique para editar o estilo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2EF7D-BDDC-43A2-9AB0-FFAE2CBF453F}" type="datetime1">
              <a:rPr lang="pt-PT" smtClean="0"/>
              <a:t>20/07/2021</a:t>
            </a:fld>
            <a:endParaRPr lang="pt-P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0C9D9-2477-4696-9376-C922EAD71C8B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840265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E2AB3-4B2D-4F07-87CA-37782E24E75F}" type="datetime1">
              <a:rPr lang="pt-PT" smtClean="0"/>
              <a:t>20/07/2021</a:t>
            </a:fld>
            <a:endParaRPr lang="pt-P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0C9D9-2477-4696-9376-C922EAD71C8B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3072243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0484D-0FA0-4177-815B-C19FE5408C5F}" type="datetime1">
              <a:rPr lang="pt-PT" smtClean="0"/>
              <a:t>20/07/2021</a:t>
            </a:fld>
            <a:endParaRPr lang="pt-P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0C9D9-2477-4696-9376-C922EAD71C8B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180626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0695A6-57A0-4FFB-BA55-FC0B930A569F}" type="datetime1">
              <a:rPr lang="pt-PT" smtClean="0"/>
              <a:t>20/07/2021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0C9D9-2477-4696-9376-C922EAD71C8B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6057480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B48D03-1606-4343-B9CE-D2ABA17CCE5B}" type="datetime1">
              <a:rPr lang="pt-PT" smtClean="0"/>
              <a:t>20/07/2021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0C9D9-2477-4696-9376-C922EAD71C8B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2618007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BDC4FE-5F27-4D85-84A2-173425C71524}" type="datetime1">
              <a:rPr lang="pt-PT" smtClean="0"/>
              <a:t>20/07/2021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80C9D9-2477-4696-9376-C922EAD71C8B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5103745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  <p:sldLayoutId id="2147483739" r:id="rId13"/>
    <p:sldLayoutId id="2147483740" r:id="rId14"/>
    <p:sldLayoutId id="2147483741" r:id="rId15"/>
    <p:sldLayoutId id="2147483742" r:id="rId16"/>
    <p:sldLayoutId id="2147483743" r:id="rId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media.discordapp.net/attachments/807380612104192030/832016420187144212/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7668" y="412537"/>
            <a:ext cx="3801248" cy="5009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ixaDeTexto 2"/>
          <p:cNvSpPr txBox="1"/>
          <p:nvPr/>
        </p:nvSpPr>
        <p:spPr>
          <a:xfrm>
            <a:off x="8394355" y="5530475"/>
            <a:ext cx="37976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Orientadores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/>
              <a:t>José Simão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/>
              <a:t>Nuno Cota</a:t>
            </a:r>
          </a:p>
        </p:txBody>
      </p:sp>
      <p:sp>
        <p:nvSpPr>
          <p:cNvPr id="4" name="CaixaDeTexto 3"/>
          <p:cNvSpPr txBox="1"/>
          <p:nvPr/>
        </p:nvSpPr>
        <p:spPr>
          <a:xfrm>
            <a:off x="2399526" y="5530475"/>
            <a:ext cx="31962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Autores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/>
              <a:t>Afonso Nobre nº 44777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/>
              <a:t>Ricardo Silva nº 44837</a:t>
            </a:r>
          </a:p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0340913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009DD9D-719A-466A-82F7-ECBFEAC980B5}"/>
              </a:ext>
            </a:extLst>
          </p:cNvPr>
          <p:cNvSpPr txBox="1"/>
          <p:nvPr/>
        </p:nvSpPr>
        <p:spPr>
          <a:xfrm>
            <a:off x="8296031" y="1913200"/>
            <a:ext cx="1894115" cy="3638939"/>
          </a:xfrm>
          <a:prstGeom prst="rect">
            <a:avLst/>
          </a:prstGeom>
          <a:solidFill>
            <a:schemeClr val="tx1">
              <a:lumMod val="85000"/>
              <a:alpha val="30000"/>
            </a:schemeClr>
          </a:solidFill>
        </p:spPr>
        <p:txBody>
          <a:bodyPr wrap="square" rtlCol="0">
            <a:spAutoFit/>
          </a:bodyPr>
          <a:lstStyle/>
          <a:p>
            <a:endParaRPr lang="pt-PT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2" y="0"/>
            <a:ext cx="9905998" cy="1478570"/>
          </a:xfrm>
        </p:spPr>
        <p:txBody>
          <a:bodyPr/>
          <a:lstStyle/>
          <a:p>
            <a:pPr algn="ctr"/>
            <a:r>
              <a:rPr lang="pt-PT" dirty="0"/>
              <a:t>Arquitetura e Aspetos Técnicos</a:t>
            </a:r>
          </a:p>
        </p:txBody>
      </p:sp>
      <p:sp>
        <p:nvSpPr>
          <p:cNvPr id="24" name="Marcador de Posição de Conteúdo 2"/>
          <p:cNvSpPr txBox="1">
            <a:spLocks/>
          </p:cNvSpPr>
          <p:nvPr/>
        </p:nvSpPr>
        <p:spPr>
          <a:xfrm>
            <a:off x="1141412" y="1161535"/>
            <a:ext cx="6297356" cy="52722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PT" dirty="0"/>
          </a:p>
        </p:txBody>
      </p:sp>
      <p:sp>
        <p:nvSpPr>
          <p:cNvPr id="25" name="Marcador de Posição de Conteúdo 2"/>
          <p:cNvSpPr txBox="1">
            <a:spLocks/>
          </p:cNvSpPr>
          <p:nvPr/>
        </p:nvSpPr>
        <p:spPr>
          <a:xfrm>
            <a:off x="1389240" y="1228254"/>
            <a:ext cx="6297356" cy="54558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PT" sz="2000" dirty="0"/>
          </a:p>
        </p:txBody>
      </p:sp>
      <p:sp>
        <p:nvSpPr>
          <p:cNvPr id="3" name="Marcador de Posição do Número do Diapositivo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0C9D9-2477-4696-9376-C922EAD71C8B}" type="slidenum">
              <a:rPr lang="pt-PT" smtClean="0"/>
              <a:t>10</a:t>
            </a:fld>
            <a:endParaRPr lang="pt-PT" dirty="0"/>
          </a:p>
        </p:txBody>
      </p:sp>
      <p:sp>
        <p:nvSpPr>
          <p:cNvPr id="4" name="Retângulo 3"/>
          <p:cNvSpPr/>
          <p:nvPr/>
        </p:nvSpPr>
        <p:spPr>
          <a:xfrm>
            <a:off x="1141412" y="1478570"/>
            <a:ext cx="6297356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2000" dirty="0"/>
              <a:t>Existem dois componentes core que não estão representados sendo eles: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PT" sz="2000" dirty="0"/>
              <a:t>Job </a:t>
            </a:r>
            <a:r>
              <a:rPr lang="pt-PT" sz="2000" dirty="0" err="1"/>
              <a:t>Scheduler</a:t>
            </a:r>
            <a:r>
              <a:rPr lang="pt-PT" sz="2000" dirty="0"/>
              <a:t>: Este é um </a:t>
            </a:r>
            <a:r>
              <a:rPr lang="pt-PT" sz="2000" dirty="0" err="1"/>
              <a:t>foreground</a:t>
            </a:r>
            <a:r>
              <a:rPr lang="pt-PT" sz="2000" dirty="0"/>
              <a:t> </a:t>
            </a:r>
            <a:r>
              <a:rPr lang="pt-PT" sz="2000" dirty="0" err="1"/>
              <a:t>service</a:t>
            </a:r>
            <a:r>
              <a:rPr lang="pt-PT" sz="2000" dirty="0"/>
              <a:t> com mecanismos de background responsável por receber os tipos de testes passivos a executar e realizar a execução dos mesmos.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PT" sz="2000" dirty="0" err="1"/>
              <a:t>Workers</a:t>
            </a:r>
            <a:r>
              <a:rPr lang="pt-PT" sz="2000" dirty="0"/>
              <a:t>: Background </a:t>
            </a:r>
            <a:r>
              <a:rPr lang="pt-PT" sz="2000" dirty="0" err="1"/>
              <a:t>services</a:t>
            </a:r>
            <a:r>
              <a:rPr lang="pt-PT" sz="2000" dirty="0"/>
              <a:t> responsáveis por um conjunto de operações a realizar periodicamente como por exemplo: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PT" sz="2000" dirty="0"/>
              <a:t>Execução de conexões de controlo com o Management System.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PT" sz="2000" dirty="0"/>
              <a:t>Recolher planos de testes vindos do Management System.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PT" sz="2000" dirty="0"/>
              <a:t>Executar e reportar os resultados dos planos de testes realizados para o Management System.</a:t>
            </a:r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8723" y="1785470"/>
            <a:ext cx="4305816" cy="3894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869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pPr algn="ctr"/>
            <a:r>
              <a:rPr lang="pt-PT" dirty="0"/>
              <a:t>Demonstração Da Aplicação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0C9D9-2477-4696-9376-C922EAD71C8B}" type="slidenum">
              <a:rPr lang="pt-PT" smtClean="0"/>
              <a:t>11</a:t>
            </a:fld>
            <a:endParaRPr lang="pt-PT"/>
          </a:p>
        </p:txBody>
      </p:sp>
      <p:pic>
        <p:nvPicPr>
          <p:cNvPr id="5" name="Video 3">
            <a:hlinkClick r:id="" action="ppaction://media"/>
            <a:extLst>
              <a:ext uri="{FF2B5EF4-FFF2-40B4-BE49-F238E27FC236}">
                <a16:creationId xmlns:a16="http://schemas.microsoft.com/office/drawing/2014/main" id="{3A8B88D2-C6F1-424E-A762-7A2AF1B871B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077862" y="1478569"/>
            <a:ext cx="2086781" cy="4521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816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81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2" y="0"/>
            <a:ext cx="9905998" cy="1478570"/>
          </a:xfrm>
        </p:spPr>
        <p:txBody>
          <a:bodyPr/>
          <a:lstStyle/>
          <a:p>
            <a:pPr algn="ctr"/>
            <a:r>
              <a:rPr lang="pt-PT" dirty="0"/>
              <a:t>Trabalho Futuro</a:t>
            </a:r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>
          <a:xfrm>
            <a:off x="1141411" y="1478570"/>
            <a:ext cx="9905999" cy="3541714"/>
          </a:xfrm>
        </p:spPr>
        <p:txBody>
          <a:bodyPr>
            <a:normAutofit/>
          </a:bodyPr>
          <a:lstStyle/>
          <a:p>
            <a:r>
              <a:rPr lang="pt-PT" sz="2000" dirty="0"/>
              <a:t>Reforçar os testes executados pelo dispositivo aumentando a carga e a diversidade dos mesmos.</a:t>
            </a:r>
          </a:p>
          <a:p>
            <a:r>
              <a:rPr lang="pt-PT" sz="2000" dirty="0"/>
              <a:t>Implementar uma via de comunicação dos testes passivos feitos pelo utilizador ao Management System, para além do ficheiro </a:t>
            </a:r>
            <a:r>
              <a:rPr lang="pt-PT" sz="2000" dirty="0" err="1"/>
              <a:t>xls</a:t>
            </a:r>
            <a:r>
              <a:rPr lang="pt-PT" sz="2000" dirty="0"/>
              <a:t>.</a:t>
            </a:r>
          </a:p>
          <a:p>
            <a:r>
              <a:rPr lang="pt-PT" sz="2000" dirty="0"/>
              <a:t>Implementar um servidor </a:t>
            </a:r>
            <a:r>
              <a:rPr lang="pt-PT" sz="2000" i="1" dirty="0"/>
              <a:t>FTP </a:t>
            </a:r>
            <a:r>
              <a:rPr lang="pt-PT" sz="2000" dirty="0"/>
              <a:t>no dispositivo móvel. </a:t>
            </a:r>
          </a:p>
          <a:p>
            <a:endParaRPr lang="pt-PT" sz="2000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0C9D9-2477-4696-9376-C922EAD71C8B}" type="slidenum">
              <a:rPr lang="pt-PT" smtClean="0"/>
              <a:t>12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6767669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2" y="0"/>
            <a:ext cx="9905998" cy="1478570"/>
          </a:xfrm>
        </p:spPr>
        <p:txBody>
          <a:bodyPr/>
          <a:lstStyle/>
          <a:p>
            <a:pPr algn="ctr"/>
            <a:r>
              <a:rPr lang="pt-PT" dirty="0"/>
              <a:t>Dificuldades E Desafios</a:t>
            </a:r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>
          <a:xfrm>
            <a:off x="1141411" y="1478570"/>
            <a:ext cx="9905999" cy="3541714"/>
          </a:xfrm>
        </p:spPr>
        <p:txBody>
          <a:bodyPr>
            <a:normAutofit/>
          </a:bodyPr>
          <a:lstStyle/>
          <a:p>
            <a:r>
              <a:rPr lang="pt-PT" sz="2000" dirty="0"/>
              <a:t>Desafio de integração de um dispositivo </a:t>
            </a:r>
            <a:r>
              <a:rPr lang="pt-PT" sz="2000" i="1" dirty="0"/>
              <a:t>mobile</a:t>
            </a:r>
            <a:r>
              <a:rPr lang="pt-PT" sz="2000" dirty="0"/>
              <a:t> no sistema de gestão já existente.</a:t>
            </a:r>
          </a:p>
          <a:p>
            <a:r>
              <a:rPr lang="pt-PT" sz="2000" dirty="0"/>
              <a:t>Devido ao tempo dos testes ser indeterminado levantaram-se dois problemas:</a:t>
            </a:r>
          </a:p>
          <a:p>
            <a:pPr lvl="1"/>
            <a:r>
              <a:rPr lang="pt-PT" dirty="0"/>
              <a:t>Qual a melhor arquitetura para realizar testes mesmo quando a aplicação se encontra em background;</a:t>
            </a:r>
          </a:p>
          <a:p>
            <a:pPr lvl="1"/>
            <a:r>
              <a:rPr lang="pt-PT" dirty="0"/>
              <a:t>Comunicação entre o responsável pelos testes e a interface do utilizador.</a:t>
            </a:r>
          </a:p>
          <a:p>
            <a:r>
              <a:rPr lang="pt-PT" sz="2000" dirty="0"/>
              <a:t>Concretizar a sincronização da execução de testes do mesmo plano de testes (ainda que estes possam ser assíncronos por natureza), de forma a evitar interferência indesejada na rede durante a realização dos mesmos.</a:t>
            </a:r>
          </a:p>
          <a:p>
            <a:endParaRPr lang="pt-PT" dirty="0"/>
          </a:p>
          <a:p>
            <a:pPr lvl="1"/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0C9D9-2477-4696-9376-C922EAD71C8B}" type="slidenum">
              <a:rPr lang="pt-PT" smtClean="0"/>
              <a:t>13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1228897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pPr algn="ctr"/>
            <a:r>
              <a:rPr lang="pt-PT" dirty="0"/>
              <a:t>Tecnologias Usadas</a:t>
            </a:r>
          </a:p>
        </p:txBody>
      </p:sp>
      <p:pic>
        <p:nvPicPr>
          <p:cNvPr id="1026" name="Picture 2" descr="Linguagem KOTLIN - fantástica ! - Laboratorio de Garagem (arduino,  eletrônica, robotica, hacking)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5089" y="1478570"/>
            <a:ext cx="2834290" cy="718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aterial Ui Icon – Free Download, PNG and Vector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6948" y="2988014"/>
            <a:ext cx="1396312" cy="1396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/>
          <p:cNvSpPr txBox="1"/>
          <p:nvPr/>
        </p:nvSpPr>
        <p:spPr>
          <a:xfrm>
            <a:off x="7636948" y="2618682"/>
            <a:ext cx="2125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Material Ui</a:t>
            </a:r>
          </a:p>
        </p:txBody>
      </p:sp>
      <p:pic>
        <p:nvPicPr>
          <p:cNvPr id="1030" name="Picture 6" descr="banner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4055" y="1493727"/>
            <a:ext cx="2982097" cy="745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utoShape 12" descr="Java Logo png download - 768*768 - Free Transparent Logo png Download. -  CleanPNG / Kiss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PT"/>
          </a:p>
        </p:txBody>
      </p:sp>
      <p:pic>
        <p:nvPicPr>
          <p:cNvPr id="1050" name="Picture 26" descr="SQLite – Wikipédia, a enciclopédia livr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5089" y="2930195"/>
            <a:ext cx="3066707" cy="1454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 descr="Ficheiro:Android new logo 2019.svg – Wikipédia, a enciclopédia livr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6736" y="5045554"/>
            <a:ext cx="3995351" cy="609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Marcador de Posição do Número do Diapositivo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0C9D9-2477-4696-9376-C922EAD71C8B}" type="slidenum">
              <a:rPr lang="pt-PT" smtClean="0"/>
              <a:t>14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3882112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5590" y="1478570"/>
            <a:ext cx="3267847" cy="4357129"/>
          </a:xfrm>
          <a:prstGeom prst="rect">
            <a:avLst/>
          </a:prstGeom>
        </p:spPr>
      </p:pic>
      <p:sp>
        <p:nvSpPr>
          <p:cNvPr id="6" name="Título 1"/>
          <p:cNvSpPr>
            <a:spLocks noGrp="1"/>
          </p:cNvSpPr>
          <p:nvPr>
            <p:ph type="title"/>
          </p:nvPr>
        </p:nvSpPr>
        <p:spPr>
          <a:xfrm>
            <a:off x="736515" y="0"/>
            <a:ext cx="9905998" cy="1478570"/>
          </a:xfrm>
        </p:spPr>
        <p:txBody>
          <a:bodyPr/>
          <a:lstStyle/>
          <a:p>
            <a:pPr algn="ctr"/>
            <a:r>
              <a:rPr lang="pt-PT" dirty="0"/>
              <a:t>Perguntas</a:t>
            </a:r>
          </a:p>
        </p:txBody>
      </p:sp>
      <p:sp>
        <p:nvSpPr>
          <p:cNvPr id="2" name="Marcador de Posição do Número do Diapositivo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0C9D9-2477-4696-9376-C922EAD71C8B}" type="slidenum">
              <a:rPr lang="pt-PT" smtClean="0"/>
              <a:t>15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9882935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pPr algn="ctr"/>
            <a:r>
              <a:rPr lang="pt-PT" dirty="0"/>
              <a:t>O que é o Projeto ?</a:t>
            </a:r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>
          <a:xfrm>
            <a:off x="1141413" y="1478570"/>
            <a:ext cx="9905999" cy="3541714"/>
          </a:xfrm>
        </p:spPr>
        <p:txBody>
          <a:bodyPr>
            <a:normAutofit/>
          </a:bodyPr>
          <a:lstStyle/>
          <a:p>
            <a:r>
              <a:rPr lang="pt-PT" sz="2200" dirty="0"/>
              <a:t>Este projeto trata-se de uma aplicação mobile de medição de redes 5G.</a:t>
            </a:r>
          </a:p>
          <a:p>
            <a:r>
              <a:rPr lang="pt-PT" sz="2200" dirty="0"/>
              <a:t>Esta aplicação foi pensada como forma de complemento a um sistema já existente desenvolvido pelo ISEL. O mesmo continha apenas equipamentos grandes e de pouca portabilidade, normalmente instalados em veículos.</a:t>
            </a:r>
          </a:p>
          <a:p>
            <a:r>
              <a:rPr lang="pt-PT" sz="2200" dirty="0"/>
              <a:t>Embora o dispositivo móvel não seja tão completo quanto os seus predecessores, irá oferecer mais portabilidade e conseguirá ajudar na recolha de alguma informação.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7208" y="4559318"/>
            <a:ext cx="3154407" cy="1795586"/>
          </a:xfrm>
          <a:prstGeom prst="rect">
            <a:avLst/>
          </a:prstGeom>
        </p:spPr>
      </p:pic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0C9D9-2477-4696-9376-C922EAD71C8B}" type="slidenum">
              <a:rPr lang="pt-PT" smtClean="0"/>
              <a:t>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4655869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pPr algn="ctr"/>
            <a:r>
              <a:rPr lang="pt-PT" dirty="0"/>
              <a:t>Visão Geral Da Solução</a:t>
            </a:r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>
          <a:xfrm>
            <a:off x="507100" y="1178554"/>
            <a:ext cx="6330306" cy="5073964"/>
          </a:xfrm>
        </p:spPr>
        <p:txBody>
          <a:bodyPr>
            <a:normAutofit fontScale="92500"/>
          </a:bodyPr>
          <a:lstStyle/>
          <a:p>
            <a:r>
              <a:rPr lang="pt-PT" dirty="0"/>
              <a:t>Presentemente a solução desenvolvida contém 3 componentes.</a:t>
            </a:r>
          </a:p>
          <a:p>
            <a:pPr lvl="1"/>
            <a:r>
              <a:rPr lang="pt-PT" i="1" dirty="0"/>
              <a:t>On Board Unit </a:t>
            </a:r>
            <a:r>
              <a:rPr lang="pt-PT" dirty="0"/>
              <a:t>(OBU) – Sonda instalada em veículos com o objetivo de gerar tráfego de forma a recolher medições em diferentes pontos do mapa de uma área.</a:t>
            </a:r>
          </a:p>
          <a:p>
            <a:pPr lvl="1"/>
            <a:r>
              <a:rPr lang="pt-PT" i="1" dirty="0"/>
              <a:t>Fixed Side Units </a:t>
            </a:r>
            <a:r>
              <a:rPr lang="pt-PT" dirty="0"/>
              <a:t>(FSU) – Software instalado em servidores espalhados por Portugal e Espanha. Este componente tem como objetivo gerar tráfego e recolher os resultados da qualidade da internet, </a:t>
            </a:r>
            <a:r>
              <a:rPr lang="pt-PT" i="1" dirty="0"/>
              <a:t>download</a:t>
            </a:r>
            <a:r>
              <a:rPr lang="pt-PT" dirty="0"/>
              <a:t> e </a:t>
            </a:r>
            <a:r>
              <a:rPr lang="pt-PT" i="1" dirty="0"/>
              <a:t>upload</a:t>
            </a:r>
            <a:r>
              <a:rPr lang="pt-PT" dirty="0"/>
              <a:t>.</a:t>
            </a:r>
          </a:p>
          <a:p>
            <a:pPr lvl="1"/>
            <a:r>
              <a:rPr lang="pt-PT" i="1" dirty="0"/>
              <a:t>Management System </a:t>
            </a:r>
            <a:r>
              <a:rPr lang="pt-PT" dirty="0"/>
              <a:t>– Sistema responsável por receber, processar e disponibilizar toda a informação recolhida dos componentes anteriores durante os testes.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1017" y="1670432"/>
            <a:ext cx="4805000" cy="4090208"/>
          </a:xfrm>
          <a:prstGeom prst="rect">
            <a:avLst/>
          </a:prstGeom>
        </p:spPr>
      </p:pic>
      <p:sp>
        <p:nvSpPr>
          <p:cNvPr id="5" name="Marcador de Posição do Número do Diapositivo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0C9D9-2477-4696-9376-C922EAD71C8B}" type="slidenum">
              <a:rPr lang="pt-PT" smtClean="0"/>
              <a:t>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8769350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2" y="0"/>
            <a:ext cx="9905998" cy="1478570"/>
          </a:xfrm>
        </p:spPr>
        <p:txBody>
          <a:bodyPr/>
          <a:lstStyle/>
          <a:p>
            <a:pPr algn="ctr"/>
            <a:r>
              <a:rPr lang="pt-PT" dirty="0"/>
              <a:t>Visão Geral Após implementação Do Novo Componente MU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0C9D9-2477-4696-9376-C922EAD71C8B}" type="slidenum">
              <a:rPr lang="pt-PT" smtClean="0"/>
              <a:t>4</a:t>
            </a:fld>
            <a:endParaRPr lang="pt-PT"/>
          </a:p>
        </p:txBody>
      </p:sp>
      <p:pic>
        <p:nvPicPr>
          <p:cNvPr id="5" name="Picture 10" descr="Diagram&#10;&#10;Description automatically generated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3148" y="1371599"/>
            <a:ext cx="4962525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1703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2" y="0"/>
            <a:ext cx="9905998" cy="1478570"/>
          </a:xfrm>
        </p:spPr>
        <p:txBody>
          <a:bodyPr/>
          <a:lstStyle/>
          <a:p>
            <a:pPr algn="ctr"/>
            <a:r>
              <a:rPr lang="pt-PT" dirty="0"/>
              <a:t>Objetivos da aplicação</a:t>
            </a:r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>
          <a:xfrm>
            <a:off x="1141411" y="1478570"/>
            <a:ext cx="9905999" cy="354171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PT" sz="2000" dirty="0"/>
              <a:t>A aplicação tem como objetivos:</a:t>
            </a:r>
          </a:p>
          <a:p>
            <a:r>
              <a:rPr lang="pt-PT" sz="2000" dirty="0"/>
              <a:t>Avaliar o desempenho de redes de comunicações móveis com auxílio de georreferenciação.</a:t>
            </a:r>
          </a:p>
          <a:p>
            <a:r>
              <a:rPr lang="pt-PT" sz="2000" dirty="0"/>
              <a:t>Realizar sessões de testes passivos com intervenção do utilizador.</a:t>
            </a:r>
          </a:p>
          <a:p>
            <a:r>
              <a:rPr lang="pt-PT" sz="2000" dirty="0"/>
              <a:t>Exportar informação das sessões de testes.</a:t>
            </a:r>
          </a:p>
          <a:p>
            <a:r>
              <a:rPr lang="pt-PT" sz="2000" dirty="0"/>
              <a:t>Recolher e planear a execução de planos de teste autonomamente.</a:t>
            </a:r>
          </a:p>
          <a:p>
            <a:r>
              <a:rPr lang="pt-PT" sz="2000" dirty="0"/>
              <a:t>Realizar os testes previamente definidos e programados sem intervenção do utilizador.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0C9D9-2477-4696-9376-C922EAD71C8B}" type="slidenum">
              <a:rPr lang="pt-PT" smtClean="0"/>
              <a:t>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9530178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2" y="0"/>
            <a:ext cx="9905998" cy="1478570"/>
          </a:xfrm>
        </p:spPr>
        <p:txBody>
          <a:bodyPr/>
          <a:lstStyle/>
          <a:p>
            <a:pPr algn="ctr"/>
            <a:r>
              <a:rPr lang="pt-PT" dirty="0"/>
              <a:t>Tipos De testes</a:t>
            </a:r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>
          <a:xfrm>
            <a:off x="1141411" y="1478570"/>
            <a:ext cx="9905999" cy="3541714"/>
          </a:xfrm>
        </p:spPr>
        <p:txBody>
          <a:bodyPr>
            <a:normAutofit/>
          </a:bodyPr>
          <a:lstStyle/>
          <a:p>
            <a:r>
              <a:rPr lang="pt-PT" sz="2000" dirty="0"/>
              <a:t>Passivo – Consiste na recolha de um conjunto de parâmetros de forma a não interferir no tráfego da rede do dispositivo. Estes parâmetros podem variar, por exemplo, entre dados de débito binário, dados de georreferenciação e dados de qualificação do sinal de rede.</a:t>
            </a:r>
          </a:p>
          <a:p>
            <a:r>
              <a:rPr lang="pt-PT" sz="2000" dirty="0"/>
              <a:t>Ativo – Testes ativos são testes que têm como objetivo causar tráfego intencional na rede, de forma a conseguir uma avaliação da qualidade e cobertura da mesma. A realização de uma sequência de </a:t>
            </a:r>
            <a:r>
              <a:rPr lang="pt-PT" sz="2000" i="1" dirty="0" err="1"/>
              <a:t>Pings</a:t>
            </a:r>
            <a:r>
              <a:rPr lang="pt-PT" sz="2000" dirty="0"/>
              <a:t> e troca de ficheiros via </a:t>
            </a:r>
            <a:r>
              <a:rPr lang="pt-PT" sz="2000" i="1" dirty="0"/>
              <a:t>FTP</a:t>
            </a:r>
            <a:r>
              <a:rPr lang="pt-PT" sz="2000" dirty="0"/>
              <a:t> são alguns dos exemplos deste tipo de testagem.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0C9D9-2477-4696-9376-C922EAD71C8B}" type="slidenum">
              <a:rPr lang="pt-PT" smtClean="0"/>
              <a:t>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157849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2" y="17156"/>
            <a:ext cx="9905998" cy="1478570"/>
          </a:xfrm>
        </p:spPr>
        <p:txBody>
          <a:bodyPr/>
          <a:lstStyle/>
          <a:p>
            <a:pPr algn="ctr"/>
            <a:r>
              <a:rPr lang="pt-PT" dirty="0"/>
              <a:t>Como são feitos os testes?</a:t>
            </a:r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>
          <a:xfrm>
            <a:off x="1141412" y="1495726"/>
            <a:ext cx="9905999" cy="3541714"/>
          </a:xfrm>
        </p:spPr>
        <p:txBody>
          <a:bodyPr>
            <a:normAutofit fontScale="92500" lnSpcReduction="20000"/>
          </a:bodyPr>
          <a:lstStyle/>
          <a:p>
            <a:r>
              <a:rPr lang="pt-PT" sz="2200" dirty="0"/>
              <a:t>Sessões de Testes - Têm como propósito fazer a realização de testes passivos com o intuito de armazenar os seus resultados no dispositivo de forma a possibilitar ao utilizador a visualização e a extração, para ficheiro </a:t>
            </a:r>
            <a:r>
              <a:rPr lang="pt-PT" sz="2200" i="1" dirty="0"/>
              <a:t>.</a:t>
            </a:r>
            <a:r>
              <a:rPr lang="pt-PT" sz="2200" i="1" dirty="0" err="1"/>
              <a:t>xls</a:t>
            </a:r>
            <a:r>
              <a:rPr lang="pt-PT" sz="2200" dirty="0"/>
              <a:t>, de todos os resultados recolhidos. O objetivo desta funcionalidade é permitir ao utilizador fazer uma consulta posterior dos resultados que foram obtidos no momento da recolha. Estes testes não são reportados para o sistema de gestão.</a:t>
            </a:r>
          </a:p>
          <a:p>
            <a:r>
              <a:rPr lang="pt-PT" sz="2200" dirty="0"/>
              <a:t>Planos de Testes – Testes fornecidos pelo sistema de gestão via </a:t>
            </a:r>
            <a:r>
              <a:rPr lang="pt-PT" sz="2200" i="1" dirty="0"/>
              <a:t>Web</a:t>
            </a:r>
            <a:r>
              <a:rPr lang="pt-PT" sz="2200" dirty="0"/>
              <a:t> </a:t>
            </a:r>
            <a:r>
              <a:rPr lang="pt-PT" sz="2200" i="1" dirty="0"/>
              <a:t>API</a:t>
            </a:r>
            <a:r>
              <a:rPr lang="pt-PT" sz="2200" dirty="0"/>
              <a:t> e consistem numa lista de diferentes tipos de testes que são executados pela aplicação de forma autónoma e sem interação do utilizador. Os testes provenientes de cada plano podem ser de natureza passiva ou ativa;</a:t>
            </a:r>
          </a:p>
          <a:p>
            <a:endParaRPr lang="pt-PT" sz="2000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0C9D9-2477-4696-9376-C922EAD71C8B}" type="slidenum">
              <a:rPr lang="pt-PT" smtClean="0"/>
              <a:t>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6700597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009DD9D-719A-466A-82F7-ECBFEAC980B5}"/>
              </a:ext>
            </a:extLst>
          </p:cNvPr>
          <p:cNvSpPr txBox="1"/>
          <p:nvPr/>
        </p:nvSpPr>
        <p:spPr>
          <a:xfrm>
            <a:off x="8296031" y="1913200"/>
            <a:ext cx="1894115" cy="3638939"/>
          </a:xfrm>
          <a:prstGeom prst="rect">
            <a:avLst/>
          </a:prstGeom>
          <a:solidFill>
            <a:schemeClr val="tx1">
              <a:lumMod val="85000"/>
              <a:alpha val="30000"/>
            </a:schemeClr>
          </a:solidFill>
        </p:spPr>
        <p:txBody>
          <a:bodyPr wrap="square" rtlCol="0">
            <a:spAutoFit/>
          </a:bodyPr>
          <a:lstStyle/>
          <a:p>
            <a:endParaRPr lang="pt-PT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2" y="0"/>
            <a:ext cx="9905998" cy="1478570"/>
          </a:xfrm>
        </p:spPr>
        <p:txBody>
          <a:bodyPr/>
          <a:lstStyle/>
          <a:p>
            <a:pPr algn="ctr"/>
            <a:r>
              <a:rPr lang="pt-PT" dirty="0"/>
              <a:t>Arquitetura e Aspetos Técnicos</a:t>
            </a:r>
          </a:p>
        </p:txBody>
      </p:sp>
      <p:sp>
        <p:nvSpPr>
          <p:cNvPr id="24" name="Marcador de Posição de Conteúdo 2"/>
          <p:cNvSpPr txBox="1">
            <a:spLocks/>
          </p:cNvSpPr>
          <p:nvPr/>
        </p:nvSpPr>
        <p:spPr>
          <a:xfrm>
            <a:off x="5241281" y="4761470"/>
            <a:ext cx="6297356" cy="52722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PT" dirty="0"/>
          </a:p>
        </p:txBody>
      </p:sp>
      <p:sp>
        <p:nvSpPr>
          <p:cNvPr id="25" name="Marcador de Posição de Conteúdo 2"/>
          <p:cNvSpPr txBox="1">
            <a:spLocks/>
          </p:cNvSpPr>
          <p:nvPr/>
        </p:nvSpPr>
        <p:spPr>
          <a:xfrm>
            <a:off x="1141412" y="1790890"/>
            <a:ext cx="6297356" cy="390940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2000" dirty="0"/>
              <a:t>Existem 2 atividades:</a:t>
            </a:r>
          </a:p>
          <a:p>
            <a:pPr lvl="1"/>
            <a:r>
              <a:rPr lang="pt-PT" dirty="0"/>
              <a:t>Login </a:t>
            </a:r>
          </a:p>
          <a:p>
            <a:pPr lvl="1"/>
            <a:r>
              <a:rPr lang="pt-PT" dirty="0"/>
              <a:t>Detentora da lógica de aplicação de fragmentos.</a:t>
            </a:r>
          </a:p>
          <a:p>
            <a:r>
              <a:rPr lang="pt-PT" sz="2000" dirty="0"/>
              <a:t>Cada fragmento tem acesso ao </a:t>
            </a:r>
            <a:r>
              <a:rPr lang="pt-PT" sz="2000" i="1" dirty="0" err="1"/>
              <a:t>viewmodel</a:t>
            </a:r>
            <a:r>
              <a:rPr lang="pt-PT" sz="2000" dirty="0"/>
              <a:t>.</a:t>
            </a:r>
          </a:p>
          <a:p>
            <a:r>
              <a:rPr lang="pt-PT" sz="2000" dirty="0"/>
              <a:t>O </a:t>
            </a:r>
            <a:r>
              <a:rPr lang="pt-PT" sz="2000" i="1" dirty="0" err="1"/>
              <a:t>viewmodel</a:t>
            </a:r>
            <a:r>
              <a:rPr lang="pt-PT" sz="2000" dirty="0"/>
              <a:t> é a ponte de comunicação entre o fragmento e a base de dados. Pela observação do retorno de algumas das suas funções, é possível obter os valores dos dados</a:t>
            </a:r>
          </a:p>
        </p:txBody>
      </p:sp>
      <p:sp>
        <p:nvSpPr>
          <p:cNvPr id="3" name="Marcador de Posição do Número do Diapositivo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0C9D9-2477-4696-9376-C922EAD71C8B}" type="slidenum">
              <a:rPr lang="pt-PT" smtClean="0"/>
              <a:t>8</a:t>
            </a:fld>
            <a:endParaRPr lang="pt-PT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2821" y="1805902"/>
            <a:ext cx="4305816" cy="3894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2891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009DD9D-719A-466A-82F7-ECBFEAC980B5}"/>
              </a:ext>
            </a:extLst>
          </p:cNvPr>
          <p:cNvSpPr txBox="1"/>
          <p:nvPr/>
        </p:nvSpPr>
        <p:spPr>
          <a:xfrm>
            <a:off x="8296031" y="1913200"/>
            <a:ext cx="1894115" cy="3638939"/>
          </a:xfrm>
          <a:prstGeom prst="rect">
            <a:avLst/>
          </a:prstGeom>
          <a:solidFill>
            <a:schemeClr val="tx1">
              <a:lumMod val="85000"/>
              <a:alpha val="30000"/>
            </a:schemeClr>
          </a:solidFill>
        </p:spPr>
        <p:txBody>
          <a:bodyPr wrap="square" rtlCol="0">
            <a:spAutoFit/>
          </a:bodyPr>
          <a:lstStyle/>
          <a:p>
            <a:endParaRPr lang="pt-PT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2" y="0"/>
            <a:ext cx="9905998" cy="1478570"/>
          </a:xfrm>
        </p:spPr>
        <p:txBody>
          <a:bodyPr/>
          <a:lstStyle/>
          <a:p>
            <a:pPr algn="ctr"/>
            <a:r>
              <a:rPr lang="pt-PT" dirty="0"/>
              <a:t>Arquitetura e Aspetos Técnicos</a:t>
            </a:r>
          </a:p>
        </p:txBody>
      </p:sp>
      <p:sp>
        <p:nvSpPr>
          <p:cNvPr id="24" name="Marcador de Posição de Conteúdo 2"/>
          <p:cNvSpPr txBox="1">
            <a:spLocks/>
          </p:cNvSpPr>
          <p:nvPr/>
        </p:nvSpPr>
        <p:spPr>
          <a:xfrm>
            <a:off x="1141412" y="1161535"/>
            <a:ext cx="6297356" cy="52722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PT" dirty="0"/>
          </a:p>
        </p:txBody>
      </p:sp>
      <p:sp>
        <p:nvSpPr>
          <p:cNvPr id="25" name="Marcador de Posição de Conteúdo 2"/>
          <p:cNvSpPr txBox="1">
            <a:spLocks/>
          </p:cNvSpPr>
          <p:nvPr/>
        </p:nvSpPr>
        <p:spPr>
          <a:xfrm>
            <a:off x="1389240" y="1228254"/>
            <a:ext cx="6297356" cy="54558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PT" sz="2000" dirty="0"/>
          </a:p>
        </p:txBody>
      </p:sp>
      <p:sp>
        <p:nvSpPr>
          <p:cNvPr id="3" name="Marcador de Posição do Número do Diapositivo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0C9D9-2477-4696-9376-C922EAD71C8B}" type="slidenum">
              <a:rPr lang="pt-PT" smtClean="0"/>
              <a:t>9</a:t>
            </a:fld>
            <a:endParaRPr lang="pt-PT"/>
          </a:p>
        </p:txBody>
      </p:sp>
      <p:sp>
        <p:nvSpPr>
          <p:cNvPr id="4" name="Retângulo 3"/>
          <p:cNvSpPr/>
          <p:nvPr/>
        </p:nvSpPr>
        <p:spPr>
          <a:xfrm>
            <a:off x="1141412" y="1913200"/>
            <a:ext cx="6297356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2000" dirty="0"/>
              <a:t>A </a:t>
            </a:r>
            <a:r>
              <a:rPr lang="pt-PT" sz="2000" dirty="0" err="1"/>
              <a:t>layer</a:t>
            </a:r>
            <a:r>
              <a:rPr lang="pt-PT" sz="2000" dirty="0"/>
              <a:t> de base de dados que tem como função guardar e recolher informação de testes realizados.</a:t>
            </a:r>
          </a:p>
          <a:p>
            <a:endParaRPr lang="pt-PT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2000" i="1" dirty="0"/>
              <a:t>A </a:t>
            </a:r>
            <a:r>
              <a:rPr lang="pt-PT" sz="2000" i="1" dirty="0" err="1"/>
              <a:t>layer</a:t>
            </a:r>
            <a:r>
              <a:rPr lang="pt-PT" sz="2000" i="1" dirty="0"/>
              <a:t> de</a:t>
            </a:r>
            <a:r>
              <a:rPr lang="pt-PT" sz="2000" dirty="0"/>
              <a:t> </a:t>
            </a:r>
            <a:r>
              <a:rPr lang="pt-PT" sz="2000" i="1" dirty="0" err="1"/>
              <a:t>Services</a:t>
            </a:r>
            <a:r>
              <a:rPr lang="pt-PT" sz="2000" dirty="0"/>
              <a:t> tem como função comunicar com a </a:t>
            </a:r>
            <a:r>
              <a:rPr lang="pt-PT" sz="2000" i="1" dirty="0"/>
              <a:t>API</a:t>
            </a:r>
            <a:r>
              <a:rPr lang="pt-PT" sz="2000" dirty="0"/>
              <a:t> já existente.</a:t>
            </a:r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2248" y="1785470"/>
            <a:ext cx="4305816" cy="3894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52483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o">
  <a:themeElements>
    <a:clrScheme name="Circuito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o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o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TM04033919[[fn=Circuito]]</Template>
  <TotalTime>955</TotalTime>
  <Words>850</Words>
  <Application>Microsoft Office PowerPoint</Application>
  <PresentationFormat>Widescreen</PresentationFormat>
  <Paragraphs>75</Paragraphs>
  <Slides>15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Tw Cen MT</vt:lpstr>
      <vt:lpstr>Circuito</vt:lpstr>
      <vt:lpstr>PowerPoint Presentation</vt:lpstr>
      <vt:lpstr>O que é o Projeto ?</vt:lpstr>
      <vt:lpstr>Visão Geral Da Solução</vt:lpstr>
      <vt:lpstr>Visão Geral Após implementação Do Novo Componente MU</vt:lpstr>
      <vt:lpstr>Objetivos da aplicação</vt:lpstr>
      <vt:lpstr>Tipos De testes</vt:lpstr>
      <vt:lpstr>Como são feitos os testes?</vt:lpstr>
      <vt:lpstr>Arquitetura e Aspetos Técnicos</vt:lpstr>
      <vt:lpstr>Arquitetura e Aspetos Técnicos</vt:lpstr>
      <vt:lpstr>Arquitetura e Aspetos Técnicos</vt:lpstr>
      <vt:lpstr>Demonstração Da Aplicação</vt:lpstr>
      <vt:lpstr>Trabalho Futuro</vt:lpstr>
      <vt:lpstr>Dificuldades E Desafios</vt:lpstr>
      <vt:lpstr>Tecnologias Usadas</vt:lpstr>
      <vt:lpstr>Perguntas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5G Qos</dc:title>
  <dc:creator>ricardo silva</dc:creator>
  <cp:lastModifiedBy>afonso nobre</cp:lastModifiedBy>
  <cp:revision>71</cp:revision>
  <dcterms:created xsi:type="dcterms:W3CDTF">2021-05-15T14:11:37Z</dcterms:created>
  <dcterms:modified xsi:type="dcterms:W3CDTF">2021-07-20T20:54:31Z</dcterms:modified>
</cp:coreProperties>
</file>